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9" r:id="rId1"/>
  </p:sldMasterIdLst>
  <p:notesMasterIdLst>
    <p:notesMasterId r:id="rId24"/>
  </p:notesMasterIdLst>
  <p:sldIdLst>
    <p:sldId id="256" r:id="rId2"/>
    <p:sldId id="301" r:id="rId3"/>
    <p:sldId id="333" r:id="rId4"/>
    <p:sldId id="332" r:id="rId5"/>
    <p:sldId id="279" r:id="rId6"/>
    <p:sldId id="282" r:id="rId7"/>
    <p:sldId id="284" r:id="rId8"/>
    <p:sldId id="302" r:id="rId9"/>
    <p:sldId id="303" r:id="rId10"/>
    <p:sldId id="304" r:id="rId11"/>
    <p:sldId id="311" r:id="rId12"/>
    <p:sldId id="315" r:id="rId13"/>
    <p:sldId id="316" r:id="rId14"/>
    <p:sldId id="317" r:id="rId15"/>
    <p:sldId id="331" r:id="rId16"/>
    <p:sldId id="321" r:id="rId17"/>
    <p:sldId id="326" r:id="rId18"/>
    <p:sldId id="322" r:id="rId19"/>
    <p:sldId id="323" r:id="rId20"/>
    <p:sldId id="328" r:id="rId21"/>
    <p:sldId id="324" r:id="rId22"/>
    <p:sldId id="298" r:id="rId23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996" y="7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373D3-8D53-4A67-97F0-13453B534865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61CEA3-2222-4D90-959E-611CDC2A61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435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1CEA3-2222-4D90-959E-611CDC2A61A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297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7056"/>
            <a:ext cx="9144000" cy="5722056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003779"/>
            <a:ext cx="5825202" cy="1371918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375694"/>
            <a:ext cx="5825202" cy="914083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D65-C64D-44FB-9152-4CC2DE0C9198}" type="datetime1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205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508000"/>
            <a:ext cx="6447501" cy="2836333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725333"/>
            <a:ext cx="6447501" cy="1309135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8070-6A81-47D0-9810-1540B9FEFF61}" type="datetime1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80521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508000"/>
            <a:ext cx="6070601" cy="2518833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026833"/>
            <a:ext cx="5418393" cy="317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725333"/>
            <a:ext cx="6447501" cy="1309135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8070-6A81-47D0-9810-1540B9FEFF61}" type="datetime1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658649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405464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504870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609990"/>
            <a:ext cx="6447501" cy="2162883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772873"/>
            <a:ext cx="6447501" cy="1261595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8070-6A81-47D0-9810-1540B9FEFF61}" type="datetime1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87574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508000"/>
            <a:ext cx="6070601" cy="2518833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344333"/>
            <a:ext cx="6447502" cy="42854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772873"/>
            <a:ext cx="6447501" cy="1261595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8070-6A81-47D0-9810-1540B9FEFF61}" type="datetime1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658649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405464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708863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508000"/>
            <a:ext cx="6441152" cy="2518833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344333"/>
            <a:ext cx="6447502" cy="42854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772873"/>
            <a:ext cx="6447501" cy="1261595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8070-6A81-47D0-9810-1540B9FEFF61}" type="datetime1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11548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8070-6A81-47D0-9810-1540B9FEFF61}" type="datetime1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00288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508000"/>
            <a:ext cx="978557" cy="4376209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508000"/>
            <a:ext cx="5295113" cy="437620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8070-6A81-47D0-9810-1540B9FEFF61}" type="datetime1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77649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67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250723"/>
            <a:ext cx="6447501" cy="1522151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772873"/>
            <a:ext cx="6447501" cy="7170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368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800491"/>
            <a:ext cx="3138026" cy="323397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800491"/>
            <a:ext cx="3138026" cy="32339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00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800819"/>
            <a:ext cx="3139217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281038"/>
            <a:ext cx="3139217" cy="275343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800819"/>
            <a:ext cx="3139214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281038"/>
            <a:ext cx="3139213" cy="275343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11/23/2020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265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508000"/>
            <a:ext cx="6447501" cy="11006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11/23/2020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583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8070-6A81-47D0-9810-1540B9FEFF61}" type="datetime1">
              <a:rPr lang="en-US" smtClean="0"/>
              <a:pPr/>
              <a:t>11/23/2020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19295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248837"/>
            <a:ext cx="2890896" cy="1065388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429104"/>
            <a:ext cx="3385156" cy="460536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314224"/>
            <a:ext cx="2890896" cy="215370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pPr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484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000500"/>
            <a:ext cx="6447500" cy="472282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508000"/>
            <a:ext cx="6447501" cy="3204765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472782"/>
            <a:ext cx="6447500" cy="561687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11/23/2020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20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7056"/>
            <a:ext cx="9144000" cy="5722056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508000"/>
            <a:ext cx="6447501" cy="11006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800491"/>
            <a:ext cx="6447501" cy="32339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5034469"/>
            <a:ext cx="683954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48070-6A81-47D0-9810-1540B9FEFF61}" type="datetime1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5034469"/>
            <a:ext cx="4723209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5034469"/>
            <a:ext cx="512504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911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  <p:sldLayoutId id="2147484031" r:id="rId12"/>
    <p:sldLayoutId id="2147484032" r:id="rId13"/>
    <p:sldLayoutId id="2147484033" r:id="rId14"/>
    <p:sldLayoutId id="2147484034" r:id="rId15"/>
    <p:sldLayoutId id="2147484035" r:id="rId16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o-spid.ru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307175" y="4434841"/>
            <a:ext cx="6826580" cy="104830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«</a:t>
            </a:r>
            <a:r>
              <a:rPr lang="ru-RU" sz="4400" b="1" spc="50" dirty="0">
                <a:ln w="11430"/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Все, что ты должен  знать о ВИЧ»</a:t>
            </a:r>
            <a:r>
              <a:rPr lang="ru-RU" sz="2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ru-RU" sz="2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</a:br>
            <a:r>
              <a:rPr lang="ru-RU" sz="2400" b="1" spc="50" dirty="0" smtClean="0">
                <a:ln w="11430"/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2400" b="1" spc="50" dirty="0" smtClean="0">
                <a:ln w="11430"/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ru-RU" sz="2400" b="1" spc="50" dirty="0" smtClean="0">
                <a:ln w="11430"/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</a:br>
            <a:r>
              <a:rPr lang="ru-RU" sz="2400" b="1" spc="50" dirty="0" smtClean="0">
                <a:ln w="11430"/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ru-RU" sz="2400" b="1" spc="50" dirty="0" smtClean="0">
                <a:ln w="11430"/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</a:br>
            <a:r>
              <a:rPr lang="ru-RU" sz="1400" b="1" spc="50" dirty="0" smtClean="0">
                <a:ln w="11430"/>
                <a:solidFill>
                  <a:schemeClr val="tx1"/>
                </a:solidFill>
                <a:latin typeface="Times New Roman"/>
                <a:cs typeface="Times New Roman"/>
              </a:rPr>
              <a:t>27.11.2020г.</a:t>
            </a:r>
            <a:r>
              <a:rPr lang="ru-RU" sz="4400" b="1" spc="50" dirty="0" smtClean="0">
                <a:ln w="11430"/>
                <a:solidFill>
                  <a:schemeClr val="tx1"/>
                </a:solidFill>
                <a:latin typeface="Times New Roman"/>
                <a:cs typeface="Times New Roman"/>
              </a:rPr>
              <a:t/>
            </a:r>
            <a:br>
              <a:rPr lang="ru-RU" sz="4400" b="1" spc="50" dirty="0" smtClean="0">
                <a:ln w="11430"/>
                <a:solidFill>
                  <a:schemeClr val="tx1"/>
                </a:solidFill>
                <a:latin typeface="Times New Roman"/>
                <a:cs typeface="Times New Roman"/>
              </a:rPr>
            </a:br>
            <a:r>
              <a:rPr lang="ru-RU" sz="1400" dirty="0" smtClean="0">
                <a:ln w="0"/>
                <a:solidFill>
                  <a:schemeClr val="tx1"/>
                </a:solidFill>
                <a:latin typeface="Times New Roman"/>
                <a:cs typeface="Times New Roman"/>
              </a:rPr>
              <a:t>Главный внештатный специалист по проблемам диагностики и лечения ВИЧ-инфекции Министерства здравоохранения Пензенской области, главный внештатный детский специалист по проблемам диагностики и лечения ВИЧ-инфекции Министерства здравоохранения Пензенской области, заведующий амбулаторно-поликлиническим отделением Центра профилактики и борьбы со СПИД ГБУЗ «ПОКЦСВМП», </a:t>
            </a:r>
            <a:r>
              <a:rPr lang="ru-RU" sz="1400" b="1" dirty="0" err="1" smtClean="0">
                <a:ln w="0"/>
                <a:solidFill>
                  <a:schemeClr val="tx1"/>
                </a:solidFill>
                <a:latin typeface="Times New Roman"/>
                <a:cs typeface="Times New Roman"/>
              </a:rPr>
              <a:t>И.Ж.Чарыкова</a:t>
            </a:r>
            <a:endParaRPr lang="ru-RU" sz="1050" b="1" dirty="0">
              <a:ln w="0"/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1540" y="314604"/>
            <a:ext cx="592074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50" dirty="0">
                <a:ln w="11430"/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Всероссийская акция </a:t>
            </a:r>
            <a:endParaRPr lang="ru-RU" sz="2800" b="1" spc="50" dirty="0" smtClean="0">
              <a:ln w="11430"/>
              <a:solidFill>
                <a:schemeClr val="accent6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algn="ctr"/>
            <a:r>
              <a:rPr lang="ru-RU" sz="28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«</a:t>
            </a:r>
            <a:r>
              <a:rPr lang="ru-RU" sz="2800" b="1" spc="50" dirty="0">
                <a:ln w="11430"/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Стоп ВИЧ/СПИД» </a:t>
            </a:r>
            <a:br>
              <a:rPr lang="ru-RU" sz="2800" b="1" spc="50" dirty="0">
                <a:ln w="11430"/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</a:br>
            <a:r>
              <a:rPr lang="ru-RU" sz="2000" b="1" spc="50" dirty="0">
                <a:ln w="11430"/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(26.11.2020г.-01.12.2020г.)</a:t>
            </a:r>
            <a:r>
              <a:rPr lang="ru-RU" sz="1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ru-RU" sz="1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01038">
            <a:off x="5497830" y="1537944"/>
            <a:ext cx="26289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544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Как передается ВИЧ-инфекция: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001" y="1474470"/>
            <a:ext cx="6447501" cy="3559999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половой путь(гетеросексуальные контакты),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употребление инъекционных форм наркотиков,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вертикальный путь передачи (внутриутробно от ВИЧ-инфицированной беременной женщины плоду),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грудном вскармливании (от ВИЧ-инфицированной мамы ребенку).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25699" r="-25699"/>
          <a:stretch>
            <a:fillRect/>
          </a:stretch>
        </p:blipFill>
        <p:spPr>
          <a:xfrm>
            <a:off x="-451065" y="1759500"/>
            <a:ext cx="7583487" cy="3338513"/>
          </a:xfrm>
        </p:spPr>
      </p:pic>
      <p:sp>
        <p:nvSpPr>
          <p:cNvPr id="5" name="TextBox 4"/>
          <p:cNvSpPr txBox="1"/>
          <p:nvPr/>
        </p:nvSpPr>
        <p:spPr>
          <a:xfrm>
            <a:off x="983177" y="370154"/>
            <a:ext cx="5079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+mj-ea"/>
                <a:cs typeface="Times New Roman"/>
              </a:rPr>
              <a:t>Татуировки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 rot="21140883">
            <a:off x="4868611" y="2810214"/>
            <a:ext cx="3494340" cy="23778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Нанесение татуировок при несоблюдении правил асептики.  То же относится и к пирсингу, маникюру, педикюру и другим косметическим процедурам, требующим вмешательства в кожные покровы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508001" y="-42334"/>
            <a:ext cx="6447501" cy="1100667"/>
          </a:xfrm>
        </p:spPr>
        <p:txBody>
          <a:bodyPr>
            <a:normAutofit/>
          </a:bodyPr>
          <a:lstStyle/>
          <a:p>
            <a:pPr eaLnBrk="1" hangingPunct="1"/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ВИЧ не передается:</a:t>
            </a:r>
          </a:p>
        </p:txBody>
      </p:sp>
      <p:sp>
        <p:nvSpPr>
          <p:cNvPr id="21507" name="Объект 2"/>
          <p:cNvSpPr>
            <a:spLocks noGrp="1"/>
          </p:cNvSpPr>
          <p:nvPr>
            <p:ph idx="1"/>
          </p:nvPr>
        </p:nvSpPr>
        <p:spPr>
          <a:xfrm>
            <a:off x="182439" y="736186"/>
            <a:ext cx="7635239" cy="3083542"/>
          </a:xfrm>
        </p:spPr>
        <p:txBody>
          <a:bodyPr>
            <a:noAutofit/>
          </a:bodyPr>
          <a:lstStyle/>
          <a:p>
            <a:pPr eaLnBrk="1" hangingPunct="1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 рукопожатиях и поцелуях</a:t>
            </a:r>
          </a:p>
          <a:p>
            <a:pPr eaLnBrk="1" hangingPunct="1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Принятии пищи и пользованием общей посуды, столовыми приборами, полотенцами и постельным бельем</a:t>
            </a:r>
          </a:p>
          <a:p>
            <a:pPr eaLnBrk="1" hangingPunct="1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Кашле и чихании</a:t>
            </a:r>
          </a:p>
          <a:p>
            <a:pPr eaLnBrk="1" hangingPunct="1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Посещении туалета и душевой</a:t>
            </a:r>
          </a:p>
          <a:p>
            <a:pPr eaLnBrk="1" hangingPunct="1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Укусах насекомых и животных</a:t>
            </a:r>
          </a:p>
          <a:p>
            <a:pPr eaLnBrk="1" hangingPunct="1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общественном транспорте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39" y="3497580"/>
            <a:ext cx="7098623" cy="2217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Профилактика ВИЧ: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9411" y="1320431"/>
            <a:ext cx="6978649" cy="3233978"/>
          </a:xfrm>
        </p:spPr>
        <p:txBody>
          <a:bodyPr rtlCol="0"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Отказ от наркотиков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алкоголя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зменение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полового поведения в сторону менее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рискованного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Использование презервативов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Взаимная верность партнеров друг другу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Соблюдение правил личной гигиены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Посещение косметологических кабинетов, где соблюдаются правила обработки инструментов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Ведение здорового образа жизни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120599" y="97992"/>
            <a:ext cx="7745718" cy="613567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Риск заражения половым путем снижают: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>
          <a:xfrm>
            <a:off x="508001" y="1508760"/>
            <a:ext cx="6447501" cy="3525709"/>
          </a:xfrm>
        </p:spPr>
        <p:txBody>
          <a:bodyPr>
            <a:normAutofit fontScale="92500" lnSpcReduction="10000"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уменьшение общего числа половых партнеров в течение жизни (единственный половой партнер может оказаться ВИЧ- позитивным);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выяснение ВИЧ-статуса партнера до вступления с ним в незащищенные (презервативом) половые контакты;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постоянное и правильное использование презервативов с половым партнером, чей ВИЧ статус неизвестен (и с ВИЧ- позитивными партнерами, если таковые появятся);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Профилактика, диагностика и лечение ИППП и воспалительных заболеваний половых органов.</a:t>
            </a:r>
          </a:p>
          <a:p>
            <a:endParaRPr lang="ru-RU" sz="1800" dirty="0" smtClean="0"/>
          </a:p>
          <a:p>
            <a:endParaRPr lang="ru-RU" sz="1800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Анализ заболеваемости и распространенности ВИЧ-инфекции в Пензенской области  на </a:t>
            </a:r>
            <a:r>
              <a:rPr lang="en-US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.1</a:t>
            </a:r>
            <a:r>
              <a:rPr lang="en-US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.20</a:t>
            </a:r>
            <a:r>
              <a:rPr lang="en-US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endParaRPr lang="ru-RU" sz="20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000" y="1411870"/>
            <a:ext cx="6447501" cy="3731629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Пензенской области состоит на «Д» учете на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.1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.20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3609 пациента с ВИЧ-инфекцией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пораженность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населения составила 288,0 на 100 тыс.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 10 мес.2020г.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г.Пензе и районах области зарегистрировано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264 новых случаев ВИЧ-инфекции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заболеваемость составила 21,1 на 100 тысяч населения ( за 10 месяцев 2019г. - 323 случая). Снижение заболеваемости на 59 случаев или 18,3%.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целом по области ведущим является половой путь передачи инфекции-76,1%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Самая пораженная возрастная группа (за 10 месяцев 2020г.) – 31-40 лет-40,5%, 41-50 лет 36,7%, 15-20 лет 0,4%, 21-30 лет-10,2%, 51-60 лет -9,8%.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 10 месяцев 2020г. умерло 99 ВИЧ-инфицированных человек.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Информированность населения по вопросам профилактики ВИЧ-инфекции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Необходимо максимально донести до населения информацию о необходимости знаний по вопросам профилактики ВИЧ-инфекции, чтобы защитить себя и своих близких.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Необходимо знать свой ВИЧ-статус.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Медицинское освидетельствование на ВИЧ-инфекцию: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Носит добровольный характер.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Является бесплатным в государственной системе здравоохранения для всех граждан РФ.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Конфиденциально (проводится в медицинских организациях по месту прикрепления граждан при предъявлении паспорта, результат будет известен только обследуемому и лечащему врачу).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Может проводиться анонимно (без предъявления документов и указания имени только в Центре СПИД ГБУЗ «ПОКЦСВМП»).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131" y="1250157"/>
            <a:ext cx="6447501" cy="110066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Узнать свой ВИЧ-статус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001" y="1800491"/>
            <a:ext cx="6447501" cy="223429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любом ГБУЗ г.Пензы и Пензенской области.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г.Пенза Пр. Победы , 122.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Контактный телефон 54-81-65.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8484" y="2544805"/>
            <a:ext cx="3176291" cy="317019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1250157"/>
            <a:ext cx="6447501" cy="1100667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«Горячая линия»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«Горячая линия» на базе Центра СПИД «ГБУЗ ПОКЦСВМП» организована с целью повышения информированности населения по вопросам ВИЧ-инфекции. Жители региона могут в круглосуточном режиме получить ответы   на  вопросы, связанные с ВИЧ, гепатитами, наркоманией, инфекциями, передаваемыми половым путем.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«Горячая линия» (8412) 54-75-57</a:t>
            </a:r>
            <a:endParaRPr lang="ru-RU" sz="2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924" y="3051810"/>
            <a:ext cx="2933733" cy="292810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0232" y="508000"/>
            <a:ext cx="6447501" cy="1100667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Всероссийская акция «Стоп ВИЧ/СПИД» </a:t>
            </a:r>
            <a:r>
              <a:rPr lang="ru-RU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26.11. 2020г.-01.12.2020г.)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001" y="1440180"/>
            <a:ext cx="6447501" cy="3594289"/>
          </a:xfrm>
        </p:spPr>
        <p:txBody>
          <a:bodyPr>
            <a:normAutofit fontScale="85000" lnSpcReduction="20000"/>
          </a:bodyPr>
          <a:lstStyle/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Инициатором Акции выступает Фонд социально-культурных инициатив. В 2020г. Акция приурочена ко Всемирному дню борьбы со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СПИДом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акции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объединение усилий органов государственной власти, медицинского общества и общественных организаций для решения задач по предотвращению распространения заболевания на территории Российской Федерации.</a:t>
            </a: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В связи со сложившейся эпидемиологической обстановкой мероприятия акции в 2020 году проходят преимущественно в </a:t>
            </a:r>
            <a:r>
              <a:rPr lang="ru-RU" sz="2100" b="1" dirty="0" err="1" smtClean="0">
                <a:latin typeface="Times New Roman" pitchFamily="18" charset="0"/>
                <a:cs typeface="Times New Roman" pitchFamily="18" charset="0"/>
              </a:rPr>
              <a:t>онлайн-формате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27.11.2020г. «День единых действий против ВИЧ-инфекции на производстве с работающей молодежью»</a:t>
            </a:r>
            <a:endParaRPr lang="ru-RU" sz="21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8291" y="508000"/>
            <a:ext cx="6447501" cy="1100667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«Горячая линия»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 descr="C:\Users\spid_priem_0\Desktop\Информационная кампания 2020г\баннеры макеты\hivbanneradult_1_original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1143001"/>
            <a:ext cx="9144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Информация по вопросам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ВИЧ-инфекции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сайт Министерства здравоохранения РФ 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www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o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-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spid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ru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-  информация по вопросам ВИЧ-инфекции</a:t>
            </a:r>
            <a:r>
              <a:rPr lang="ru-RU" sz="2400" b="1" dirty="0" smtClean="0"/>
              <a:t>.</a:t>
            </a:r>
            <a:endParaRPr lang="ru-RU" sz="2400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944" y="2400299"/>
            <a:ext cx="3176291" cy="317019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56691" y="1122083"/>
            <a:ext cx="4204030" cy="286232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000" b="1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Arial" charset="0"/>
                <a:cs typeface="Times New Roman" pitchFamily="18" charset="0"/>
              </a:rPr>
              <a:t>Благодарю за внимание!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473710"/>
            <a:ext cx="6447501" cy="1100667"/>
          </a:xfrm>
        </p:spPr>
        <p:txBody>
          <a:bodyPr>
            <a:noAutofit/>
          </a:bodyPr>
          <a:lstStyle/>
          <a:p>
            <a:r>
              <a:rPr lang="ru-RU" sz="2000" b="1" spc="50" dirty="0">
                <a:ln w="11430"/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1декабря –Всемирный день борьбы со </a:t>
            </a:r>
            <a:r>
              <a:rPr lang="ru-RU" sz="2000" b="1" spc="50" dirty="0" err="1">
                <a:ln w="11430"/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СПИДом</a:t>
            </a:r>
            <a:r>
              <a:rPr lang="ru-RU" sz="1800" b="1" spc="50" dirty="0">
                <a:ln w="11430"/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spc="50" dirty="0">
                <a:ln w="11430"/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spc="50" dirty="0">
                <a:ln w="11430"/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(ЮНЭЙДС Объединенная программа Организации Объединенных Наций по ВИЧ/</a:t>
            </a:r>
            <a:r>
              <a:rPr lang="ru-RU" sz="1600" spc="50" dirty="0" err="1">
                <a:ln w="11430"/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СПИДу</a:t>
            </a:r>
            <a:r>
              <a:rPr lang="ru-RU" sz="1600" spc="50" dirty="0">
                <a:ln w="11430"/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)</a:t>
            </a:r>
            <a:endParaRPr lang="ru-RU" sz="1600" spc="50" dirty="0">
              <a:ln w="11430"/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0871" y="1574376"/>
            <a:ext cx="6447501" cy="3580553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День, когда все люди объединяются, чтобы выразить свою поддержку людям, живущим с ВИЧ, почтить память погибших  и привлечь внимание к проблемам, сопутствующим этому заболеванию.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2020году пандемия новой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инфекции обнаружила кризис мирового здравоохранения и наглядно продемонстрировала, насколько тесно связан с другими важными социальными аспектами, такими как борьба с неравенством, социальная защита и экономический рост. Именно поэтому основной темой Всемирного дня борьбы со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СПИДом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этом году стала «Международная солидарность, общая ответственность».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spc="50" dirty="0">
                <a:ln w="11430"/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Государственная</a:t>
            </a:r>
            <a:r>
              <a:rPr lang="ru-RU" sz="2800" b="1" spc="50" dirty="0">
                <a:ln w="11430"/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spc="50" dirty="0">
                <a:ln w="11430"/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Стратегия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001" y="1503311"/>
            <a:ext cx="6447501" cy="323397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Государственная Стратегия противодействия распространению ВИЧ-инфекции в РФ на период до 2020 года и дальнейшую перспективу.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Распоряжение от 20 октября 2016г. № 2230-р Москва Д.Медведев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уязвимым группам населения (по Стратегии) относятся лица, потенциально подверженные риску заражения ВИЧ-инфекцией в определенных ситуациях: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1030" y="1856494"/>
            <a:ext cx="7131050" cy="3596128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подростки и молодежь,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беременные женщины,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беспризорные дети,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лица без определенного места жительства,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мигранты,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пары, в которых один из партнеров относится к группам населения повышенного риска,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медицинские работники.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761" y="286172"/>
            <a:ext cx="6508377" cy="952500"/>
          </a:xfrm>
        </p:spPr>
        <p:txBody>
          <a:bodyPr>
            <a:normAutofit/>
          </a:bodyPr>
          <a:lstStyle/>
          <a:p>
            <a:r>
              <a:rPr lang="ru-RU" sz="3600" b="1" spc="50" dirty="0">
                <a:ln w="11430"/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Стратегии</a:t>
            </a:r>
            <a:r>
              <a:rPr lang="ru-RU" sz="2800" b="1" spc="50" dirty="0">
                <a:ln w="11430"/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98600"/>
            <a:ext cx="8032795" cy="326363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информированности граждан РФ по вопросам ВИЧ-инфекции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а также формирование социальной среды, исключающей дискриминацию по отношению к лицам, зараженным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ВИЧ;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увеличение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охвата населения медицинским освидетельствованием на ВИЧ-инфекцию.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29" y="365532"/>
            <a:ext cx="8299497" cy="9525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 информационного ресурса по противодействию распространению ВИЧ-инфекции позволит: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729" y="1738630"/>
            <a:ext cx="7466796" cy="3263636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сформировать у населения навыки ответственного отношения к своему здоровью,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безопасного в отношении заражения ВИЧ-инфекцией поведения,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укреплять традиционные семейные и морально-нравственные ценности,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снижать дискриминацию лиц, зараженных вирусом иммунодефицита человека.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895" y="246528"/>
            <a:ext cx="6781146" cy="9525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Информационно - просветительская кампания по вопросам ВИЧ-инфекции и ассоциированных с ней заболеваний: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Проведение профилактических мероприятий (тематические беседы, лекции…).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Участие во Всероссийских акциях.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Информирование население с помощью СМИ (телевидение, радио, Интернет, печатные издания).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Наружная реклама (размещение баннеров по г.Пензе и Пензенской области).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Раздача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информационных буклетов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листовок.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Раздача средств индивидуальной профилактики.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-42334"/>
            <a:ext cx="6447501" cy="1100667"/>
          </a:xfrm>
        </p:spPr>
        <p:txBody>
          <a:bodyPr>
            <a:normAutofit/>
          </a:bodyPr>
          <a:lstStyle/>
          <a:p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Что такое ВИЧ-инфекция?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091" y="536840"/>
            <a:ext cx="7058659" cy="3233978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ВИЧ-инфекция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представляет собой болезнь, вызываемую вирусом иммунодефицита человека (ВИЧ), хроническое заболевание, характеризующееся специфическим поражением иммунной системы, приводящим к медленному ее разрушению вплоть до формирования синдрома приобретенного иммунодефицита (СПИД), приводящего ВИЧ-инфицированного к гибели.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ВИЧ – инфекция-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это болезнь, распространение которой связано с поведением человека.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Поэтому профилактика заболевания основывается на изменении поведения человека.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530" y="3191238"/>
            <a:ext cx="4001452" cy="231750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1121</TotalTime>
  <Words>1034</Words>
  <Application>Microsoft Office PowerPoint</Application>
  <PresentationFormat>Экран (16:10)</PresentationFormat>
  <Paragraphs>96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Calibri</vt:lpstr>
      <vt:lpstr>Times New Roman</vt:lpstr>
      <vt:lpstr>Trebuchet MS</vt:lpstr>
      <vt:lpstr>Wingdings</vt:lpstr>
      <vt:lpstr>Wingdings 3</vt:lpstr>
      <vt:lpstr>Грань</vt:lpstr>
      <vt:lpstr>«Все, что ты должен  знать о ВИЧ»    27.11.2020г. Главный внештатный специалист по проблемам диагностики и лечения ВИЧ-инфекции Министерства здравоохранения Пензенской области, главный внештатный детский специалист по проблемам диагностики и лечения ВИЧ-инфекции Министерства здравоохранения Пензенской области, заведующий амбулаторно-поликлиническим отделением Центра профилактики и борьбы со СПИД ГБУЗ «ПОКЦСВМП», И.Ж.Чарыкова</vt:lpstr>
      <vt:lpstr>Всероссийская акция «Стоп ВИЧ/СПИД»  (26.11. 2020г.-01.12.2020г.)</vt:lpstr>
      <vt:lpstr>1декабря –Всемирный день борьбы со СПИДом  (ЮНЭЙДС Объединенная программа Организации Объединенных Наций по ВИЧ/СПИДу )</vt:lpstr>
      <vt:lpstr> Государственная Стратегия</vt:lpstr>
      <vt:lpstr>К уязвимым группам населения (по Стратегии) относятся лица, потенциально подверженные риску заражения ВИЧ-инфекцией в определенных ситуациях:</vt:lpstr>
      <vt:lpstr>Задачи Стратегии:</vt:lpstr>
      <vt:lpstr>Деятельность информационного ресурса по противодействию распространению ВИЧ-инфекции позволит:</vt:lpstr>
      <vt:lpstr>Информационно - просветительская кампания по вопросам ВИЧ-инфекции и ассоциированных с ней заболеваний:</vt:lpstr>
      <vt:lpstr>Что такое ВИЧ-инфекция?</vt:lpstr>
      <vt:lpstr>Как передается ВИЧ-инфекция:</vt:lpstr>
      <vt:lpstr>Презентация PowerPoint</vt:lpstr>
      <vt:lpstr>ВИЧ не передается:</vt:lpstr>
      <vt:lpstr>Профилактика ВИЧ:</vt:lpstr>
      <vt:lpstr>Риск заражения половым путем снижают:</vt:lpstr>
      <vt:lpstr>Анализ заболеваемости и распространенности ВИЧ-инфекции в Пензенской области  на 01.11.2020г. </vt:lpstr>
      <vt:lpstr>Информированность населения по вопросам профилактики ВИЧ-инфекции</vt:lpstr>
      <vt:lpstr>Медицинское освидетельствование на ВИЧ-инфекцию:</vt:lpstr>
      <vt:lpstr>Узнать свой ВИЧ-статус</vt:lpstr>
      <vt:lpstr>«Горячая линия»</vt:lpstr>
      <vt:lpstr>«Горячая линия»</vt:lpstr>
      <vt:lpstr>Информация по вопросам  ВИЧ-инфекции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Индикативные показатели по профилактике ВИЧ-инфекции.</dc:title>
  <dc:creator>AppStars</dc:creator>
  <cp:lastModifiedBy>Night</cp:lastModifiedBy>
  <cp:revision>125</cp:revision>
  <dcterms:created xsi:type="dcterms:W3CDTF">2016-10-27T17:55:42Z</dcterms:created>
  <dcterms:modified xsi:type="dcterms:W3CDTF">2020-11-23T11:18:00Z</dcterms:modified>
</cp:coreProperties>
</file>